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1" r:id="rId3"/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3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all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krithika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cassie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courtney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 - driving the demo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all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courtney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krithika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cassie, kaylee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kaylee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amy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the login page → sign-up page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form that a user can fill out w/ basic info such as username, email, phone number, and address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ping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Shape 101"/>
          <p:cNvPicPr preferRelativeResize="0"/>
          <p:nvPr/>
        </p:nvPicPr>
        <p:blipFill rotWithShape="1">
          <a:blip r:embed="rId3">
            <a:alphaModFix amt="83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84500" y="1542575"/>
            <a:ext cx="6175001" cy="205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/>
        </p:nvSpPr>
        <p:spPr>
          <a:xfrm>
            <a:off x="1746000" y="3471850"/>
            <a:ext cx="56520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Courtney Ripoll, Cassandra Keesee, Kaylee Andrews, Amy Suh, Chang Yan, Han-Ping Lin, Krithika Sekhar</a:t>
            </a:r>
            <a:br>
              <a:rPr lang="en" sz="1600">
                <a:solidFill>
                  <a:schemeClr val="lt1"/>
                </a:solidFill>
              </a:rPr>
            </a:b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311700" y="249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3DD28F"/>
                </a:solidFill>
              </a:rPr>
              <a:t>SEARCH</a:t>
            </a:r>
            <a:r>
              <a:rPr b="1" lang="en" sz="3800">
                <a:solidFill>
                  <a:srgbClr val="404041"/>
                </a:solidFill>
              </a:rPr>
              <a:t> FEATURE</a:t>
            </a:r>
            <a:endParaRPr b="1" sz="3800">
              <a:solidFill>
                <a:srgbClr val="40404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rgbClr val="404041"/>
              </a:solidFill>
            </a:endParaRPr>
          </a:p>
        </p:txBody>
      </p:sp>
      <p:pic>
        <p:nvPicPr>
          <p:cNvPr id="169" name="Shape 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3875" y="1074350"/>
            <a:ext cx="2277425" cy="395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Shape 1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325" y="1085282"/>
            <a:ext cx="2181900" cy="3951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Shape 1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8775" y="1074350"/>
            <a:ext cx="2222584" cy="395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311700" y="2343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800">
                <a:solidFill>
                  <a:srgbClr val="3DD28F"/>
                </a:solidFill>
              </a:rPr>
              <a:t>POPUP</a:t>
            </a:r>
            <a:r>
              <a:rPr b="1" lang="en" sz="3800">
                <a:solidFill>
                  <a:srgbClr val="3DD28F"/>
                </a:solidFill>
              </a:rPr>
              <a:t> </a:t>
            </a:r>
            <a:r>
              <a:rPr b="1" lang="en" sz="3800">
                <a:solidFill>
                  <a:srgbClr val="404041"/>
                </a:solidFill>
              </a:rPr>
              <a:t>FEATURE</a:t>
            </a:r>
            <a:endParaRPr/>
          </a:p>
        </p:txBody>
      </p:sp>
      <p:sp>
        <p:nvSpPr>
          <p:cNvPr id="177" name="Shape 177"/>
          <p:cNvSpPr txBox="1"/>
          <p:nvPr/>
        </p:nvSpPr>
        <p:spPr>
          <a:xfrm>
            <a:off x="5140000" y="1277700"/>
            <a:ext cx="3692400" cy="3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Features: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Option to view more details about a product on deals page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Ability to choose quantity and delivery date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Option to add to grocery basket directly from pop-up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675" y="1048900"/>
            <a:ext cx="2171151" cy="394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75069" y="1048900"/>
            <a:ext cx="2196081" cy="394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title"/>
          </p:nvPr>
        </p:nvSpPr>
        <p:spPr>
          <a:xfrm>
            <a:off x="2643425" y="534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3DD28F"/>
                </a:solidFill>
              </a:rPr>
              <a:t>GROCERY BASKET</a:t>
            </a:r>
            <a:r>
              <a:rPr b="1" lang="en" sz="3800">
                <a:solidFill>
                  <a:srgbClr val="3DD28F"/>
                </a:solidFill>
              </a:rPr>
              <a:t> </a:t>
            </a:r>
            <a:r>
              <a:rPr b="1" lang="en" sz="3800">
                <a:solidFill>
                  <a:srgbClr val="404041"/>
                </a:solidFill>
              </a:rPr>
              <a:t>PAGE</a:t>
            </a:r>
            <a:endParaRPr sz="2800"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Shape 185"/>
          <p:cNvSpPr txBox="1"/>
          <p:nvPr/>
        </p:nvSpPr>
        <p:spPr>
          <a:xfrm>
            <a:off x="3094575" y="1297175"/>
            <a:ext cx="5525100" cy="30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Features: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View what has been added from the deals page</a:t>
            </a:r>
            <a:endParaRPr sz="1800">
              <a:solidFill>
                <a:srgbClr val="595959"/>
              </a:solidFill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Name, cost, distance, expected arrival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Delete functionality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Overall total cost of order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Purchase functionality directly from the page</a:t>
            </a:r>
            <a:endParaRPr sz="1800">
              <a:solidFill>
                <a:srgbClr val="595959"/>
              </a:solidFill>
            </a:endParaRPr>
          </a:p>
        </p:txBody>
      </p:sp>
      <p:grpSp>
        <p:nvGrpSpPr>
          <p:cNvPr id="186" name="Shape 186"/>
          <p:cNvGrpSpPr/>
          <p:nvPr/>
        </p:nvGrpSpPr>
        <p:grpSpPr>
          <a:xfrm>
            <a:off x="394101" y="2984"/>
            <a:ext cx="2136912" cy="5157202"/>
            <a:chOff x="152400" y="-500600"/>
            <a:chExt cx="2451150" cy="6287737"/>
          </a:xfrm>
        </p:grpSpPr>
        <p:pic>
          <p:nvPicPr>
            <p:cNvPr id="187" name="Shape 1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-500600"/>
              <a:ext cx="2451150" cy="4449369"/>
            </a:xfrm>
            <a:prstGeom prst="rect">
              <a:avLst/>
            </a:prstGeom>
            <a:noFill/>
            <a:ln cap="flat" cmpd="sng" w="9525">
              <a:solidFill>
                <a:srgbClr val="F1F1F1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88" name="Shape 18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2400" y="3948775"/>
              <a:ext cx="2451150" cy="1838362"/>
            </a:xfrm>
            <a:prstGeom prst="rect">
              <a:avLst/>
            </a:prstGeom>
            <a:noFill/>
            <a:ln cap="flat" cmpd="sng" w="9525">
              <a:solidFill>
                <a:srgbClr val="F1F1F1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257175" y="501325"/>
            <a:ext cx="883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800">
                <a:solidFill>
                  <a:srgbClr val="3DD28F"/>
                </a:solidFill>
              </a:rPr>
              <a:t> ORDER HISTORY</a:t>
            </a:r>
            <a:r>
              <a:rPr b="1" lang="en" sz="3800">
                <a:solidFill>
                  <a:srgbClr val="3DD28F"/>
                </a:solidFill>
              </a:rPr>
              <a:t> </a:t>
            </a:r>
            <a:r>
              <a:rPr b="1" lang="en" sz="3800">
                <a:solidFill>
                  <a:srgbClr val="404041"/>
                </a:solidFill>
              </a:rPr>
              <a:t>PAGE</a:t>
            </a:r>
            <a:endParaRPr b="1" sz="3800">
              <a:solidFill>
                <a:srgbClr val="40404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Shape 194"/>
          <p:cNvSpPr txBox="1"/>
          <p:nvPr/>
        </p:nvSpPr>
        <p:spPr>
          <a:xfrm>
            <a:off x="3854800" y="1514050"/>
            <a:ext cx="4883400" cy="18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Features: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List of previous orders</a:t>
            </a:r>
            <a:endParaRPr sz="1800">
              <a:solidFill>
                <a:srgbClr val="595959"/>
              </a:solidFill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Each order contains the items purchased in that order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Organized by date</a:t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175" y="0"/>
            <a:ext cx="290019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311700" y="2210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</a:pPr>
            <a:r>
              <a:rPr b="1" lang="en" sz="3800">
                <a:solidFill>
                  <a:srgbClr val="404041"/>
                </a:solidFill>
              </a:rPr>
              <a:t>OUR</a:t>
            </a:r>
            <a:r>
              <a:rPr b="1" lang="en" sz="3800">
                <a:solidFill>
                  <a:srgbClr val="404041"/>
                </a:solidFill>
              </a:rPr>
              <a:t> </a:t>
            </a:r>
            <a:r>
              <a:rPr b="1" lang="en" sz="3800">
                <a:solidFill>
                  <a:srgbClr val="3DD28F"/>
                </a:solidFill>
              </a:rPr>
              <a:t>DEMO</a:t>
            </a:r>
            <a:r>
              <a:rPr b="1" lang="en" sz="3800">
                <a:solidFill>
                  <a:srgbClr val="404041"/>
                </a:solidFill>
              </a:rPr>
              <a:t> </a:t>
            </a:r>
            <a:endParaRPr b="1" sz="3800">
              <a:solidFill>
                <a:srgbClr val="40404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Shape 205"/>
          <p:cNvPicPr preferRelativeResize="0"/>
          <p:nvPr/>
        </p:nvPicPr>
        <p:blipFill rotWithShape="1">
          <a:blip r:embed="rId3">
            <a:alphaModFix amt="83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Shape 206"/>
          <p:cNvSpPr txBox="1"/>
          <p:nvPr/>
        </p:nvSpPr>
        <p:spPr>
          <a:xfrm>
            <a:off x="1746000" y="3471850"/>
            <a:ext cx="56520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Freshspire graphics &amp; resources used with permission from Shraddha Rathod</a:t>
            </a:r>
            <a:br>
              <a:rPr lang="en" sz="1600">
                <a:solidFill>
                  <a:schemeClr val="lt1"/>
                </a:solidFill>
              </a:rPr>
            </a:br>
            <a:endParaRPr sz="1600">
              <a:solidFill>
                <a:schemeClr val="lt1"/>
              </a:solidFill>
            </a:endParaRPr>
          </a:p>
        </p:txBody>
      </p:sp>
      <p:sp>
        <p:nvSpPr>
          <p:cNvPr id="207" name="Shape 207"/>
          <p:cNvSpPr txBox="1"/>
          <p:nvPr/>
        </p:nvSpPr>
        <p:spPr>
          <a:xfrm>
            <a:off x="1789200" y="1180150"/>
            <a:ext cx="5565600" cy="229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chemeClr val="lt1"/>
                </a:solidFill>
              </a:rPr>
              <a:t>QUESTIONS?</a:t>
            </a:r>
            <a:endParaRPr sz="2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Shape 1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451" y="1836296"/>
            <a:ext cx="1751025" cy="174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66883" y="1863146"/>
            <a:ext cx="2019875" cy="16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 rotWithShape="1">
          <a:blip r:embed="rId5">
            <a:alphaModFix/>
          </a:blip>
          <a:srcRect b="20924" l="21865" r="20214" t="20283"/>
          <a:stretch/>
        </p:blipFill>
        <p:spPr>
          <a:xfrm>
            <a:off x="3637194" y="1771721"/>
            <a:ext cx="1845305" cy="1873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/>
        </p:nvSpPr>
        <p:spPr>
          <a:xfrm>
            <a:off x="311702" y="913992"/>
            <a:ext cx="8635800" cy="94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" sz="1900" u="none" cap="none" strike="noStrike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rPr>
              <a:t>Freshspire is a web-app connecting </a:t>
            </a:r>
            <a:r>
              <a:rPr b="1" i="0" lang="en" sz="1900" u="none" cap="none" strike="noStrike">
                <a:solidFill>
                  <a:srgbClr val="3DD28F"/>
                </a:solidFill>
                <a:latin typeface="Arial"/>
                <a:ea typeface="Arial"/>
                <a:cs typeface="Arial"/>
                <a:sym typeface="Arial"/>
              </a:rPr>
              <a:t>food distributors </a:t>
            </a:r>
            <a:r>
              <a:rPr b="1" i="0" lang="en" sz="1900" u="none" cap="none" strike="noStrike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rPr>
              <a:t>with excess produce to </a:t>
            </a:r>
            <a:r>
              <a:rPr b="1" i="0" lang="en" sz="1900" u="none" cap="none" strike="noStrike">
                <a:solidFill>
                  <a:srgbClr val="3DD28F"/>
                </a:solidFill>
                <a:latin typeface="Arial"/>
                <a:ea typeface="Arial"/>
                <a:cs typeface="Arial"/>
                <a:sym typeface="Arial"/>
              </a:rPr>
              <a:t>buyers</a:t>
            </a:r>
            <a:r>
              <a:rPr b="1" i="0" lang="en" sz="1900" u="none" cap="none" strike="noStrike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rPr>
              <a:t>, rerouting food that would otherwise be wasted.</a:t>
            </a:r>
            <a:endParaRPr b="1" i="0" sz="1900" u="none" cap="none" strike="noStrike">
              <a:solidFill>
                <a:srgbClr val="4040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Shape 1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867106" y="2551596"/>
            <a:ext cx="574750" cy="31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77853" y="2616171"/>
            <a:ext cx="574750" cy="31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 txBox="1"/>
          <p:nvPr/>
        </p:nvSpPr>
        <p:spPr>
          <a:xfrm>
            <a:off x="567013" y="3682650"/>
            <a:ext cx="21279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rPr>
              <a:t>Food distributors often have excess produce.</a:t>
            </a:r>
            <a:endParaRPr b="1" i="0" sz="1400" u="none" cap="none" strike="noStrike">
              <a:solidFill>
                <a:srgbClr val="4040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Shape 115"/>
          <p:cNvSpPr txBox="1"/>
          <p:nvPr/>
        </p:nvSpPr>
        <p:spPr>
          <a:xfrm>
            <a:off x="3318750" y="3682650"/>
            <a:ext cx="2482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rPr>
              <a:t>They can post their reduced-cost produce to the Freshspire web-app.</a:t>
            </a:r>
            <a:endParaRPr b="1" i="0" sz="1400" u="none" cap="none" strike="noStrike">
              <a:solidFill>
                <a:srgbClr val="4040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Shape 116"/>
          <p:cNvSpPr txBox="1"/>
          <p:nvPr/>
        </p:nvSpPr>
        <p:spPr>
          <a:xfrm>
            <a:off x="6252600" y="3682650"/>
            <a:ext cx="24822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rPr>
              <a:t>Restaurants and other businesses can buy produce at discounted prices.</a:t>
            </a:r>
            <a:endParaRPr b="1" i="0" sz="1400" u="none" cap="none" strike="noStrike">
              <a:solidFill>
                <a:srgbClr val="40404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Shape 117"/>
          <p:cNvSpPr txBox="1"/>
          <p:nvPr>
            <p:ph type="title"/>
          </p:nvPr>
        </p:nvSpPr>
        <p:spPr>
          <a:xfrm>
            <a:off x="369300" y="137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</a:pPr>
            <a:r>
              <a:rPr b="1" lang="en" sz="3800">
                <a:solidFill>
                  <a:srgbClr val="404041"/>
                </a:solidFill>
              </a:rPr>
              <a:t>WHAT</a:t>
            </a:r>
            <a:r>
              <a:rPr b="1" lang="en" sz="3800">
                <a:solidFill>
                  <a:srgbClr val="404041"/>
                </a:solidFill>
              </a:rPr>
              <a:t> IS </a:t>
            </a:r>
            <a:r>
              <a:rPr b="1" lang="en" sz="3800">
                <a:solidFill>
                  <a:srgbClr val="3DD28F"/>
                </a:solidFill>
              </a:rPr>
              <a:t>FRESHSPIRE</a:t>
            </a:r>
            <a:r>
              <a:rPr b="1" lang="en" sz="3800">
                <a:solidFill>
                  <a:srgbClr val="404041"/>
                </a:solidFill>
              </a:rPr>
              <a:t> 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800">
                <a:solidFill>
                  <a:srgbClr val="404041"/>
                </a:solidFill>
              </a:rPr>
              <a:t>OUR </a:t>
            </a:r>
            <a:r>
              <a:rPr b="1" lang="en" sz="3800">
                <a:solidFill>
                  <a:srgbClr val="3DD28F"/>
                </a:solidFill>
              </a:rPr>
              <a:t>GOALS</a:t>
            </a:r>
            <a:endParaRPr/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Previous iteration connected grocery stores to consumers</a:t>
            </a:r>
            <a:endParaRPr/>
          </a:p>
          <a:p>
            <a: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New focus on connecting local food distributors to restaurants</a:t>
            </a:r>
            <a:endParaRPr sz="18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develop a restaurant facing front-end for the Freshspire application</a:t>
            </a:r>
            <a:endParaRPr/>
          </a:p>
          <a:p>
            <a: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Signup, Login, View Deals, Profile, Shopping Cart, Order History</a:t>
            </a:r>
            <a:endParaRPr sz="18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800">
                <a:solidFill>
                  <a:srgbClr val="404041"/>
                </a:solidFill>
              </a:rPr>
              <a:t>OUR</a:t>
            </a:r>
            <a:r>
              <a:rPr b="1" lang="en" sz="3800">
                <a:solidFill>
                  <a:srgbClr val="404041"/>
                </a:solidFill>
              </a:rPr>
              <a:t> </a:t>
            </a:r>
            <a:r>
              <a:rPr b="1" lang="en" sz="3800">
                <a:solidFill>
                  <a:srgbClr val="3DD28F"/>
                </a:solidFill>
              </a:rPr>
              <a:t>APPROACH</a:t>
            </a:r>
            <a:endParaRPr/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Build a </a:t>
            </a:r>
            <a:r>
              <a:rPr b="1" lang="en" sz="2200">
                <a:solidFill>
                  <a:srgbClr val="3DD28F"/>
                </a:solidFill>
              </a:rPr>
              <a:t>PWA</a:t>
            </a:r>
            <a:r>
              <a:rPr lang="en" sz="2200"/>
              <a:t> (Progressive Web Application), which is cross-platform.</a:t>
            </a:r>
            <a:endParaRPr sz="2200"/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>
                <a:solidFill>
                  <a:srgbClr val="3DD28F"/>
                </a:solidFill>
              </a:rPr>
              <a:t>React.js</a:t>
            </a:r>
            <a:r>
              <a:rPr lang="en" sz="2200"/>
              <a:t>, for the view library</a:t>
            </a:r>
            <a:endParaRPr sz="2200"/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Create-react-app for scaffolding the SPA (single page application)</a:t>
            </a:r>
            <a:endParaRPr sz="2200"/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React-router, for routing across components</a:t>
            </a:r>
            <a:endParaRPr sz="2200"/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Sass, a CSS preprocessor for styling</a:t>
            </a:r>
            <a:endParaRPr sz="2200"/>
          </a:p>
          <a:p>
            <a: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Incorporate responsive design techniques</a:t>
            </a:r>
            <a:endParaRPr sz="22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800">
                <a:solidFill>
                  <a:srgbClr val="3DD28F"/>
                </a:solidFill>
              </a:rPr>
              <a:t>MILESTONES</a:t>
            </a:r>
            <a:endParaRPr/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311700" y="1410225"/>
            <a:ext cx="8520600" cy="31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Planning / Collaborating with client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Landing page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Account/login functionality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Food listings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Location-based search (filter by miles)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Filtering search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Contact between distributors and restaurants (checkout)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‘Extra Credit’ : App delivery / Submit to app store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311700" y="504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3DD28F"/>
                </a:solidFill>
              </a:rPr>
              <a:t>LOGIN </a:t>
            </a:r>
            <a:r>
              <a:rPr b="1" lang="en" sz="3800">
                <a:solidFill>
                  <a:srgbClr val="404041"/>
                </a:solidFill>
              </a:rPr>
              <a:t>PAGE</a:t>
            </a:r>
            <a:endParaRPr/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4572400" y="1461900"/>
            <a:ext cx="4260000" cy="31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0404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Features: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Simple login with username and password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Outputs error message if login credentials are not valid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Option to sign up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Forgot Password navigation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Labels for text fields</a:t>
            </a:r>
            <a:endParaRPr/>
          </a:p>
        </p:txBody>
      </p:sp>
      <p:pic>
        <p:nvPicPr>
          <p:cNvPr id="142" name="Shape 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309" y="0"/>
            <a:ext cx="286849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311700" y="249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3DD28F"/>
                </a:solidFill>
              </a:rPr>
              <a:t>SIGN-UP </a:t>
            </a:r>
            <a:r>
              <a:rPr b="1" lang="en" sz="3800">
                <a:solidFill>
                  <a:srgbClr val="404041"/>
                </a:solidFill>
              </a:rPr>
              <a:t>PAGE</a:t>
            </a:r>
            <a:endParaRPr/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311700" y="1166275"/>
            <a:ext cx="3697500" cy="36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Features: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Routing from the Login page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Form with comprehensive address fields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Password input hidden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Labels instead of placeholder text for text fields</a:t>
            </a:r>
            <a:endParaRPr/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2125" y="-25862"/>
            <a:ext cx="2290025" cy="5195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311700" y="249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3DD28F"/>
                </a:solidFill>
              </a:rPr>
              <a:t>PROFILE</a:t>
            </a:r>
            <a:r>
              <a:rPr b="1" lang="en" sz="3800">
                <a:solidFill>
                  <a:srgbClr val="3DD28F"/>
                </a:solidFill>
              </a:rPr>
              <a:t> </a:t>
            </a:r>
            <a:r>
              <a:rPr b="1" lang="en" sz="3800">
                <a:solidFill>
                  <a:srgbClr val="404041"/>
                </a:solidFill>
              </a:rPr>
              <a:t>PAGE</a:t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12625" y="1396050"/>
            <a:ext cx="4044600" cy="23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Features: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Routing from the Menu page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Upload personal photo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Show personal info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Show previous orders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Ability to update personal info</a:t>
            </a:r>
            <a:endParaRPr/>
          </a:p>
        </p:txBody>
      </p:sp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225" y="76200"/>
            <a:ext cx="3151173" cy="499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311700" y="249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3DD28F"/>
                </a:solidFill>
              </a:rPr>
              <a:t>VIEW DEALS</a:t>
            </a:r>
            <a:r>
              <a:rPr b="1" lang="en" sz="3800">
                <a:solidFill>
                  <a:srgbClr val="3DD28F"/>
                </a:solidFill>
              </a:rPr>
              <a:t> </a:t>
            </a:r>
            <a:r>
              <a:rPr b="1" lang="en" sz="3800">
                <a:solidFill>
                  <a:srgbClr val="404041"/>
                </a:solidFill>
              </a:rPr>
              <a:t>PAGE</a:t>
            </a:r>
            <a:endParaRPr b="1" sz="3800">
              <a:solidFill>
                <a:srgbClr val="404041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800">
              <a:solidFill>
                <a:srgbClr val="404041"/>
              </a:solidFill>
            </a:endParaRPr>
          </a:p>
        </p:txBody>
      </p:sp>
      <p:sp>
        <p:nvSpPr>
          <p:cNvPr id="162" name="Shape 162"/>
          <p:cNvSpPr txBox="1"/>
          <p:nvPr/>
        </p:nvSpPr>
        <p:spPr>
          <a:xfrm>
            <a:off x="238725" y="1338675"/>
            <a:ext cx="5547300" cy="30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Features: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Displays all </a:t>
            </a:r>
            <a:r>
              <a:rPr lang="en" sz="1800">
                <a:solidFill>
                  <a:schemeClr val="dk2"/>
                </a:solidFill>
              </a:rPr>
              <a:t>available</a:t>
            </a:r>
            <a:r>
              <a:rPr lang="en" sz="1800">
                <a:solidFill>
                  <a:schemeClr val="dk2"/>
                </a:solidFill>
              </a:rPr>
              <a:t> deals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With name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With distance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Price per bag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Previous price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“More Details” displays Popup Feature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Categorized Search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 sz="1800">
                <a:solidFill>
                  <a:schemeClr val="dk2"/>
                </a:solidFill>
              </a:rPr>
              <a:t>Name, Distance, Location, Price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0870" y="0"/>
            <a:ext cx="285520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